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73" r:id="rId13"/>
    <p:sldId id="268" r:id="rId14"/>
    <p:sldId id="269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>
      <p:cViewPr>
        <p:scale>
          <a:sx n="70" d="100"/>
          <a:sy n="70" d="100"/>
        </p:scale>
        <p:origin x="-1810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педагогов</a:t>
            </a:r>
          </a:p>
        </c:rich>
      </c:tx>
      <c:layout>
        <c:manualLayout>
          <c:xMode val="edge"/>
          <c:yMode val="edge"/>
          <c:x val="8.6820043076041672E-2"/>
          <c:y val="4.72628484239514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педагогов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вторая</c:v>
                </c:pt>
                <c:pt idx="1">
                  <c:v>первая</c:v>
                </c:pt>
                <c:pt idx="2">
                  <c:v>высшая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D-4307-A0D5-8BA826EF50B3}"/>
            </c:ext>
          </c:extLst>
        </c:ser>
        <c:dLbls/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7171878344167788"/>
          <c:y val="0.31698441573793756"/>
          <c:w val="0.27147871356098108"/>
          <c:h val="0.32876291300264682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969597550306222E-2"/>
          <c:y val="4.4057617797775409E-2"/>
          <c:w val="0.67539260717410565"/>
          <c:h val="0.85653105861767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низкий  уровень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AC-4B5D-9A0E-9B312A3F07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  уровень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AC-4B5D-9A0E-9B312A3F07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 уровень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2.9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AC-4B5D-9A0E-9B312A3F0756}"/>
            </c:ext>
          </c:extLst>
        </c:ser>
        <c:dLbls/>
        <c:shape val="box"/>
        <c:axId val="144914688"/>
        <c:axId val="144941056"/>
        <c:axId val="0"/>
      </c:bar3DChart>
      <c:catAx>
        <c:axId val="144914688"/>
        <c:scaling>
          <c:orientation val="minMax"/>
        </c:scaling>
        <c:axPos val="b"/>
        <c:numFmt formatCode="General" sourceLinked="0"/>
        <c:tickLblPos val="nextTo"/>
        <c:crossAx val="144941056"/>
        <c:crosses val="autoZero"/>
        <c:auto val="1"/>
        <c:lblAlgn val="ctr"/>
        <c:lblOffset val="100"/>
      </c:catAx>
      <c:valAx>
        <c:axId val="144941056"/>
        <c:scaling>
          <c:orientation val="minMax"/>
        </c:scaling>
        <c:axPos val="l"/>
        <c:majorGridlines/>
        <c:numFmt formatCode="General" sourceLinked="1"/>
        <c:tickLblPos val="nextTo"/>
        <c:crossAx val="1449146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5509315050328962E-2"/>
          <c:y val="5.4424116103134169E-2"/>
          <c:w val="0.93400158313544135"/>
          <c:h val="0.78745522618496222"/>
        </c:manualLayout>
      </c:layout>
      <c:bar3DChart>
        <c:barDir val="col"/>
        <c:grouping val="stack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0"/>
                      <a:t>19%</a:t>
                    </a:r>
                    <a:endParaRPr lang="en-US"/>
                  </a:p>
                </c:rich>
              </c:tx>
              <c:spPr>
                <a:noFill/>
                <a:ln w="25214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0E-4371-ACE7-FB4CEC51CD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0"/>
                      <a:t>34%</a:t>
                    </a:r>
                    <a:endParaRPr lang="en-US"/>
                  </a:p>
                </c:rich>
              </c:tx>
              <c:spPr>
                <a:noFill/>
                <a:ln w="25214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0E-4371-ACE7-FB4CEC51CDF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390"/>
                      <a:t>47%</a:t>
                    </a:r>
                    <a:endParaRPr lang="en-US"/>
                  </a:p>
                </c:rich>
              </c:tx>
              <c:spPr>
                <a:noFill/>
                <a:ln w="25214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0E-4371-ACE7-FB4CEC51CDF3}"/>
                </c:ext>
              </c:extLst>
            </c:dLbl>
            <c:spPr>
              <a:noFill/>
              <a:ln w="25214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высшее образование</c:v>
                </c:pt>
                <c:pt idx="1">
                  <c:v>средне-специальное образование</c:v>
                </c:pt>
                <c:pt idx="2">
                  <c:v>среднее образование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0.27</c:v>
                </c:pt>
                <c:pt idx="1">
                  <c:v>0.54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0E-4371-ACE7-FB4CEC51CDF3}"/>
            </c:ext>
          </c:extLst>
        </c:ser>
        <c:dLbls/>
        <c:shape val="cylinder"/>
        <c:axId val="147560704"/>
        <c:axId val="147628032"/>
        <c:axId val="0"/>
      </c:bar3DChart>
      <c:catAx>
        <c:axId val="147560704"/>
        <c:scaling>
          <c:orientation val="minMax"/>
        </c:scaling>
        <c:axPos val="b"/>
        <c:numFmt formatCode="General" sourceLinked="1"/>
        <c:tickLblPos val="nextTo"/>
        <c:crossAx val="147628032"/>
        <c:crosses val="autoZero"/>
        <c:auto val="1"/>
        <c:lblAlgn val="ctr"/>
        <c:lblOffset val="100"/>
      </c:catAx>
      <c:valAx>
        <c:axId val="147628032"/>
        <c:scaling>
          <c:orientation val="minMax"/>
        </c:scaling>
        <c:axPos val="l"/>
        <c:majorGridlines/>
        <c:numFmt formatCode="0%" sourceLinked="1"/>
        <c:tickLblPos val="nextTo"/>
        <c:crossAx val="147560704"/>
        <c:crosses val="autoZero"/>
        <c:crossBetween val="between"/>
      </c:valAx>
      <c:spPr>
        <a:noFill/>
        <a:ln w="25411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1500035468539387E-2"/>
          <c:y val="3.7160038539486372E-2"/>
          <c:w val="0.63024383046793764"/>
          <c:h val="0.87367812356788943"/>
        </c:manualLayout>
      </c:layout>
      <c:bar3DChart>
        <c:barDir val="col"/>
        <c:grouping val="clustered"/>
        <c:ser>
          <c:idx val="0"/>
          <c:order val="0"/>
          <c:tx>
            <c:strRef>
              <c:f>Лист3!$A$2</c:f>
              <c:strCache>
                <c:ptCount val="1"/>
                <c:pt idx="0">
                  <c:v>принимают активное участие 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57%</a:t>
                    </a:r>
                  </a:p>
                </c:rich>
              </c:tx>
              <c:spPr>
                <a:noFill/>
                <a:ln w="2515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82-4141-9849-CD551CC1CE89}"/>
                </c:ext>
              </c:extLst>
            </c:dLbl>
            <c:spPr>
              <a:noFill/>
              <a:ln w="2515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Лист3!$B$1:$D$1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Лист3!$B$2:$D$2</c:f>
              <c:numCache>
                <c:formatCode>0%</c:formatCode>
                <c:ptCount val="3"/>
                <c:pt idx="0">
                  <c:v>0.4</c:v>
                </c:pt>
                <c:pt idx="1">
                  <c:v>0.48000000000000032</c:v>
                </c:pt>
                <c:pt idx="2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82-4141-9849-CD551CC1CE89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участвуют в зависимости от ситуации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43%</a:t>
                    </a:r>
                  </a:p>
                </c:rich>
              </c:tx>
              <c:spPr>
                <a:noFill/>
                <a:ln w="2515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682-4141-9849-CD551CC1CE8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33%</a:t>
                    </a:r>
                  </a:p>
                </c:rich>
              </c:tx>
              <c:spPr>
                <a:noFill/>
                <a:ln w="2515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82-4141-9849-CD551CC1CE89}"/>
                </c:ext>
              </c:extLst>
            </c:dLbl>
            <c:spPr>
              <a:noFill/>
              <a:ln w="2515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Лист3!$B$1:$D$1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Лист3!$B$3:$D$3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</c:v>
                </c:pt>
                <c:pt idx="2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82-4141-9849-CD551CC1CE89}"/>
            </c:ext>
          </c:extLst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не принимают участие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17%</a:t>
                    </a:r>
                  </a:p>
                </c:rich>
              </c:tx>
              <c:spPr>
                <a:noFill/>
                <a:ln w="2515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82-4141-9849-CD551CC1CE8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10%</a:t>
                    </a:r>
                  </a:p>
                </c:rich>
              </c:tx>
              <c:spPr>
                <a:noFill/>
                <a:ln w="2515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682-4141-9849-CD551CC1CE89}"/>
                </c:ext>
              </c:extLst>
            </c:dLbl>
            <c:spPr>
              <a:noFill/>
              <a:ln w="2515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Лист3!$B$1:$D$1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Лист3!$B$4:$D$4</c:f>
              <c:numCache>
                <c:formatCode>0%</c:formatCode>
                <c:ptCount val="3"/>
                <c:pt idx="0">
                  <c:v>0.13</c:v>
                </c:pt>
                <c:pt idx="1">
                  <c:v>0.12000000000000002</c:v>
                </c:pt>
                <c:pt idx="2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82-4141-9849-CD551CC1CE89}"/>
            </c:ext>
          </c:extLst>
        </c:ser>
        <c:dLbls/>
        <c:shape val="cone"/>
        <c:axId val="150523264"/>
        <c:axId val="127673472"/>
        <c:axId val="0"/>
      </c:bar3DChart>
      <c:catAx>
        <c:axId val="150523264"/>
        <c:scaling>
          <c:orientation val="minMax"/>
        </c:scaling>
        <c:delete val="1"/>
        <c:axPos val="b"/>
        <c:numFmt formatCode="General" sourceLinked="0"/>
        <c:tickLblPos val="none"/>
        <c:crossAx val="127673472"/>
        <c:crosses val="autoZero"/>
        <c:auto val="1"/>
        <c:lblAlgn val="ctr"/>
        <c:lblOffset val="100"/>
      </c:catAx>
      <c:valAx>
        <c:axId val="127673472"/>
        <c:scaling>
          <c:orientation val="minMax"/>
        </c:scaling>
        <c:axPos val="l"/>
        <c:majorGridlines/>
        <c:numFmt formatCode="0%" sourceLinked="1"/>
        <c:tickLblPos val="nextTo"/>
        <c:crossAx val="150523264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72941149401779315"/>
          <c:y val="3.3557557882584264E-2"/>
          <c:w val="0.22499982956675871"/>
          <c:h val="0.87800624921884762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отношение учащихся к воспитательному</a:t>
            </a:r>
            <a:r>
              <a:rPr lang="ru-RU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процессу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829029306022131"/>
          <c:y val="9.9714572180594537E-4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Эмоциональное отношение учащихся к обучению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комфортно</c:v>
                </c:pt>
                <c:pt idx="1">
                  <c:v>от ситуации</c:v>
                </c:pt>
                <c:pt idx="2">
                  <c:v>дискомфорт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38-46F4-9812-676478B5742F}"/>
            </c:ext>
          </c:extLst>
        </c:ser>
        <c:dLbls/>
        <c:axId val="127456768"/>
        <c:axId val="127458304"/>
      </c:barChart>
      <c:catAx>
        <c:axId val="127456768"/>
        <c:scaling>
          <c:orientation val="minMax"/>
        </c:scaling>
        <c:axPos val="l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58304"/>
        <c:crosses val="autoZero"/>
        <c:auto val="1"/>
        <c:lblAlgn val="ctr"/>
        <c:lblOffset val="100"/>
      </c:catAx>
      <c:valAx>
        <c:axId val="1274583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5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A5BE-8FE8-44A9-8D69-832089E6A440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6AEB8-3EF2-43F1-BD68-3C1D0440972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773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6AEB8-3EF2-43F1-BD68-3C1D04409728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9275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12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46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2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7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34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06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03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31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57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1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673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9"/>
            <a:ext cx="7704855" cy="86409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FF00"/>
                </a:solidFill>
              </a:rPr>
              <a:t>  </a:t>
            </a:r>
            <a:r>
              <a:rPr lang="ru-RU" sz="4000" b="1" dirty="0" err="1" smtClean="0">
                <a:solidFill>
                  <a:srgbClr val="FFFF00"/>
                </a:solidFill>
              </a:rPr>
              <a:t>Тәрбие </a:t>
            </a:r>
            <a:r>
              <a:rPr lang="ru-RU" sz="4000" b="1" dirty="0" err="1" smtClean="0">
                <a:solidFill>
                  <a:srgbClr val="FFFF00"/>
                </a:solidFill>
              </a:rPr>
              <a:t>жұмысының жүйесі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0299" y="1462136"/>
            <a:ext cx="74287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r>
              <a:rPr lang="ru-RU" sz="2800" dirty="0" smtClean="0"/>
              <a:t>  </a:t>
            </a:r>
            <a:endParaRPr lang="ru-RU" sz="2800" dirty="0" smtClean="0"/>
          </a:p>
          <a:p>
            <a:endParaRPr lang="ru-RU" sz="5400" dirty="0" smtClean="0"/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6C6EF85-F3F4-B6D1-9232-40AC2D77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3" r="12861" b="6325"/>
          <a:stretch/>
        </p:blipFill>
        <p:spPr>
          <a:xfrm>
            <a:off x="251520" y="179929"/>
            <a:ext cx="1331697" cy="8007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C137CD-C61B-C3C0-8BF1-F0F364F94791}"/>
              </a:ext>
            </a:extLst>
          </p:cNvPr>
          <p:cNvSpPr txBox="1"/>
          <p:nvPr/>
        </p:nvSpPr>
        <p:spPr>
          <a:xfrm>
            <a:off x="1475656" y="287940"/>
            <a:ext cx="69482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Ш.Уәлиханов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КММ-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 8 имени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Ш.Уалиханова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CF2A4C-8728-633F-FEA9-F068E8DD56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149080"/>
            <a:ext cx="3131840" cy="23488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01790" y="2276872"/>
            <a:ext cx="4340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 система   школы</a:t>
            </a:r>
            <a:r>
              <a:rPr lang="ru-RU" sz="2400" dirty="0" smtClean="0"/>
              <a:t>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993" y="467612"/>
            <a:ext cx="587801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образовательного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218135"/>
              </p:ext>
            </p:extLst>
          </p:nvPr>
        </p:nvGraphicFramePr>
        <p:xfrm>
          <a:off x="1066254" y="1700808"/>
          <a:ext cx="7011491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9422"/>
            <a:ext cx="587801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 </a:t>
            </a:r>
            <a:r>
              <a:rPr lang="kk-K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активности участия родителей в  жизни школы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6841019"/>
              </p:ext>
            </p:extLst>
          </p:nvPr>
        </p:nvGraphicFramePr>
        <p:xfrm>
          <a:off x="1325758" y="1628800"/>
          <a:ext cx="6795467" cy="495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92457" y="1124744"/>
            <a:ext cx="670654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психолого-педагогических знаний родителей (открытые уроки, классные мероприятия, индивидуальные  консультации)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учебно-воспитательный процесс (родительские собрания, совместные творческие дела, помощь в укреплении материально-технической базы)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  в     управлении школой (общешкольный родительский совет, классные родительские советы)</a:t>
            </a:r>
            <a:endParaRPr kumimoji="0" lang="ru-RU" sz="3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885F83-6B6F-CCE5-F1E8-54259EC1A730}"/>
              </a:ext>
            </a:extLst>
          </p:cNvPr>
          <p:cNvSpPr txBox="1"/>
          <p:nvPr/>
        </p:nvSpPr>
        <p:spPr>
          <a:xfrm>
            <a:off x="1475656" y="476672"/>
            <a:ext cx="5940152" cy="5232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</a:t>
            </a:r>
            <a:endParaRPr lang="x-none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16416" cy="10772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отношение учащихся </a:t>
            </a:r>
            <a:b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 в школе</a:t>
            </a:r>
            <a:endParaRPr lang="ru-RU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4623" y="1180474"/>
            <a:ext cx="7014754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46FE3-2C4B-A13B-E041-5555B7D6A2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406092"/>
            <a:ext cx="4798842" cy="2451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B68C46-5E0C-BFD4-5236-C4C9BF7830B9}"/>
              </a:ext>
            </a:extLst>
          </p:cNvPr>
          <p:cNvSpPr txBox="1"/>
          <p:nvPr/>
        </p:nvSpPr>
        <p:spPr>
          <a:xfrm>
            <a:off x="1064622" y="1380540"/>
            <a:ext cx="71797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86%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чувствуют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13% -в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1%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дискомфорт.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320512"/>
              </p:ext>
            </p:extLst>
          </p:nvPr>
        </p:nvGraphicFramePr>
        <p:xfrm>
          <a:off x="971600" y="548680"/>
          <a:ext cx="69847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0360"/>
            <a:ext cx="7200800" cy="56136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воспитательной системой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AD55A8-F03D-BE67-4116-6F35966D0A79}"/>
              </a:ext>
            </a:extLst>
          </p:cNvPr>
          <p:cNvSpPr txBox="1"/>
          <p:nvPr/>
        </p:nvSpPr>
        <p:spPr>
          <a:xfrm>
            <a:off x="2339752" y="841727"/>
            <a:ext cx="59046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воспитательной системы напрямую связана с управлением. Цель управленческой деятельности состоит в создании благоприятных условий для обеспечения развития ребенка и профессионализма педагога.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CB59EF-0DFB-6D84-262B-2AD53755648F}"/>
              </a:ext>
            </a:extLst>
          </p:cNvPr>
          <p:cNvSpPr txBox="1"/>
          <p:nvPr/>
        </p:nvSpPr>
        <p:spPr>
          <a:xfrm>
            <a:off x="1115616" y="2677438"/>
            <a:ext cx="7200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управленческой деятельности создана база, которая включает: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Устав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Образовательные программы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Правила внутреннего трудового распорядка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воспитательной работы   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  текущий учебный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Программа деятельности воспитательной 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Локальные акты</a:t>
            </a:r>
            <a:endParaRPr lang="x-none" dirty="0"/>
          </a:p>
        </p:txBody>
      </p:sp>
    </p:spTree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684" y="236784"/>
            <a:ext cx="7731824" cy="107722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деятельность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следующие направления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ABF070-1997-BDFD-F750-3A39A1C28363}"/>
              </a:ext>
            </a:extLst>
          </p:cNvPr>
          <p:cNvSpPr txBox="1"/>
          <p:nvPr/>
        </p:nvSpPr>
        <p:spPr>
          <a:xfrm>
            <a:off x="1043608" y="1628800"/>
            <a:ext cx="73237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1.  </a:t>
            </a:r>
            <a:r>
              <a:rPr lang="ru-RU" b="1" i="1" dirty="0">
                <a:solidFill>
                  <a:schemeClr val="bg2"/>
                </a:solidFill>
                <a:highlight>
                  <a:srgbClr val="FFFF00"/>
                </a:highlight>
              </a:rPr>
              <a:t> </a:t>
            </a:r>
            <a:r>
              <a:rPr lang="ru-RU" sz="2400" b="1" i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педагогическими кадрами:</a:t>
            </a:r>
            <a:endParaRPr lang="ru-RU" sz="2400" dirty="0">
              <a:solidFill>
                <a:schemeClr val="bg2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МО классных руководителей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открытых воспитательных мероприятий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  Работа с ученическим коллективом</a:t>
            </a:r>
            <a:endParaRPr lang="ru-RU" sz="2400" dirty="0">
              <a:solidFill>
                <a:schemeClr val="bg2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школьных органов самоуправления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коллективно-творческих дел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работы с учащимися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 диагностических исследований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86BD23-DE5E-37AF-91C7-40240286B5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0028"/>
            <a:ext cx="2072820" cy="124369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419AE5-3C7C-C301-D1AE-C5E1B6D95C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003"/>
            <a:ext cx="2073698" cy="170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CF370B-4FF8-6826-B40C-BFEFAC2C67B5}"/>
              </a:ext>
            </a:extLst>
          </p:cNvPr>
          <p:cNvSpPr txBox="1"/>
          <p:nvPr/>
        </p:nvSpPr>
        <p:spPr>
          <a:xfrm>
            <a:off x="2843808" y="404664"/>
            <a:ext cx="5184576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школьного  парламента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868297-3302-2CB6-4A59-05792BAFFB25}"/>
              </a:ext>
            </a:extLst>
          </p:cNvPr>
          <p:cNvSpPr txBox="1"/>
          <p:nvPr/>
        </p:nvSpPr>
        <p:spPr>
          <a:xfrm>
            <a:off x="971600" y="1890927"/>
            <a:ext cx="75608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школьного  парламента  охватывает весь ученический состав в свои акции, рейды, мероприятия.  Каждое дело – это новое достижение.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работу школьного  парламента следует отметить, что в школе развивается воспитательная система,  действующая по принципу сотрудничества: ученик-учитель-родитель; серьёзное внимание уделяется обучению, развитию и воспитанию ученика, в школе создан благоприятный психологический климат.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следует: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совершенствовать работу органов ученического самоуправления в классных коллективах;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поиск и внедрение новых, более эффективных форм проведения мероприятий;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продолжить участие в конкурсах и сотрудничество с другими организациями в целях обмена опытом.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149080"/>
            <a:ext cx="6696744" cy="259228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воспитательно-образовательной среды, способствующей формированию у школьников гражданской ответственности, духовности, культуры, инициативности, самостоятельности, толерантности, способности к успешной социальной адаптации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45701D-5BC2-6819-0B2D-2ACD50BA973E}"/>
              </a:ext>
            </a:extLst>
          </p:cNvPr>
          <p:cNvSpPr txBox="1"/>
          <p:nvPr/>
        </p:nvSpPr>
        <p:spPr>
          <a:xfrm>
            <a:off x="179512" y="476672"/>
            <a:ext cx="5328592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тема школы: </a:t>
            </a:r>
            <a:endParaRPr lang="x-none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1FA8D7-FF0E-582B-DB6F-E9EC517FD83C}"/>
              </a:ext>
            </a:extLst>
          </p:cNvPr>
          <p:cNvSpPr txBox="1"/>
          <p:nvPr/>
        </p:nvSpPr>
        <p:spPr>
          <a:xfrm>
            <a:off x="1187624" y="1268760"/>
            <a:ext cx="69847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социально- адаптированной культурной личности на основе модернизации учебно-воспитательного процесса».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9CFAC0-6E30-95AB-8D2A-882A91FEB142}"/>
              </a:ext>
            </a:extLst>
          </p:cNvPr>
          <p:cNvSpPr txBox="1"/>
          <p:nvPr/>
        </p:nvSpPr>
        <p:spPr>
          <a:xfrm>
            <a:off x="323528" y="3458650"/>
            <a:ext cx="555082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воспитательного процесса: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-1035496"/>
            <a:ext cx="4896544" cy="8712968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процесс школы обеспечивает компетентный  педагогический коллектив. В целом коллектив школы характеризуется высокой степенью подготовленности и профессионализма.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руководителей. Из них имеют высшее образование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 квалификационную  категорию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квалификационную категорию имеют -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16,вторую – 8,без  категории 3.</a:t>
            </a:r>
            <a:r>
              <a:rPr lang="kk-K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390E0B-DEC1-69E2-EEB4-FD19D8234879}"/>
              </a:ext>
            </a:extLst>
          </p:cNvPr>
          <p:cNvSpPr txBox="1"/>
          <p:nvPr/>
        </p:nvSpPr>
        <p:spPr>
          <a:xfrm>
            <a:off x="158490" y="101705"/>
            <a:ext cx="331236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педагогического коллектива</a:t>
            </a:r>
            <a:endParaRPr lang="ru-RU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11D497-D8AD-26D2-016A-B408F0051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201" r="14269" b="32053"/>
          <a:stretch/>
        </p:blipFill>
        <p:spPr>
          <a:xfrm>
            <a:off x="-235594" y="4422109"/>
            <a:ext cx="4100536" cy="2439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166043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kk-K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1850203"/>
              </p:ext>
            </p:extLst>
          </p:nvPr>
        </p:nvGraphicFramePr>
        <p:xfrm>
          <a:off x="1210270" y="1871514"/>
          <a:ext cx="6723459" cy="456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704856" cy="547260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моделирования воспитательной системы класса;</a:t>
            </a:r>
          </a:p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«Метод проектов»;</a:t>
            </a:r>
          </a:p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технологии;</a:t>
            </a:r>
          </a:p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личностно-ориентированного классного часа;</a:t>
            </a:r>
          </a:p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КТД.</a:t>
            </a:r>
          </a:p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воспитания духовной культуры молодого поколения</a:t>
            </a:r>
          </a:p>
          <a:p>
            <a:pPr lvl="0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воспитания на основе системного подхода;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Связи  этим  возрастает  качество проведения   классных  часов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32D889-8D85-D5C9-4710-13D625C91E8D}"/>
              </a:ext>
            </a:extLst>
          </p:cNvPr>
          <p:cNvSpPr txBox="1"/>
          <p:nvPr/>
        </p:nvSpPr>
        <p:spPr>
          <a:xfrm>
            <a:off x="107504" y="476672"/>
            <a:ext cx="8028384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используемые классными руководителями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2FCA47-41A9-FD3C-2937-26B0B42ACCFF}"/>
              </a:ext>
            </a:extLst>
          </p:cNvPr>
          <p:cNvSpPr txBox="1"/>
          <p:nvPr/>
        </p:nvSpPr>
        <p:spPr>
          <a:xfrm>
            <a:off x="1033736" y="2262875"/>
            <a:ext cx="727280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Анализируя работу МО классных руководителей, необходимо отметить, что работа классных руководителей  направлена на реализацию проблемной темы школы.         Ориентируясь на формирование личности учащегося, признание ее ценности и необходимости для современного общества, необходимо помнить, что она формируется в первую очередь личностью  классного руководителя, поэтому нужно создать все условия для роста профессионального мастерства педагогов. Для этого необходима действенная и эффективная структура методической помощи в образовательном учреждении, ведь мастерство классного руководителя формируется через  систематическую профессиональную учебу. 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6CD286-1E68-02C3-91EF-0F6E8B0B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474" t="6700" r="22826" b="6700"/>
          <a:stretch/>
        </p:blipFill>
        <p:spPr>
          <a:xfrm>
            <a:off x="107504" y="360875"/>
            <a:ext cx="1944216" cy="1728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632E41-F69F-DCFD-4B49-A6CC182908CF}"/>
              </a:ext>
            </a:extLst>
          </p:cNvPr>
          <p:cNvSpPr txBox="1"/>
          <p:nvPr/>
        </p:nvSpPr>
        <p:spPr>
          <a:xfrm>
            <a:off x="2123897" y="101587"/>
            <a:ext cx="60205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багаж классных руководителей  ежегодно пополняется благодаря уровню   функционированию методического объединения, участию в семинарах, самостоятельной деятельности учителей по совершенствованию своего мастерства, использованию методической литературы.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448780"/>
            <a:ext cx="5713092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аналитико-прогностической;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организационно-координирующей;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коммуникативной;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предупредительно-профилактической;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охранно-защитной;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коррекционной.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81BBD1-8A95-8660-63A8-9826F9CBD1B1}"/>
              </a:ext>
            </a:extLst>
          </p:cNvPr>
          <p:cNvSpPr txBox="1"/>
          <p:nvPr/>
        </p:nvSpPr>
        <p:spPr>
          <a:xfrm>
            <a:off x="1115616" y="69392"/>
            <a:ext cx="720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работе МО отводится  консультированию классных руководителей по вопросу   их воспитательных функций, которые собственно и определяют содержание педагогической работы: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9684D9-42E6-4DE8-7F02-FDAA43842422}"/>
              </a:ext>
            </a:extLst>
          </p:cNvPr>
          <p:cNvSpPr txBox="1"/>
          <p:nvPr/>
        </p:nvSpPr>
        <p:spPr>
          <a:xfrm>
            <a:off x="1116562" y="4463449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 педагоги делились  опытом работы на МО классных руководителей, на тематических педсоветах по вопросам воспитательной работы (выступали по различным направлениям воспитательной работы в классе, по темам самообразования).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48DF7C-1ACC-FD33-5921-98737B547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586" r="5856" b="12042"/>
          <a:stretch/>
        </p:blipFill>
        <p:spPr>
          <a:xfrm>
            <a:off x="179512" y="2060848"/>
            <a:ext cx="2489957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148" y="269422"/>
            <a:ext cx="6651704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 воспитанности 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Динамика показаний    роста   уровня  воспитанности 2022-2024  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4965519"/>
              </p:ext>
            </p:extLst>
          </p:nvPr>
        </p:nvGraphicFramePr>
        <p:xfrm>
          <a:off x="886234" y="1628800"/>
          <a:ext cx="7371531" cy="510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0144" y="2598774"/>
            <a:ext cx="6723712" cy="40000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последние годы растёт число родителей, имеющих высшее и средне-специальное образование. Анализ образовательного уровня родителей показывает, что преобладает число родителей со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средне-специальным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образованием – 47%, высшее образование имеют 19%, среднее-34% 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4B8BF2-D6FD-7960-55BA-A0A4EA1C0A14}"/>
              </a:ext>
            </a:extLst>
          </p:cNvPr>
          <p:cNvSpPr txBox="1"/>
          <p:nvPr/>
        </p:nvSpPr>
        <p:spPr>
          <a:xfrm>
            <a:off x="2341273" y="227058"/>
            <a:ext cx="56166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эффективность воспитания ребенка во многом зависит  от того, насколько тесно взаимодействуют школа и семья.</a:t>
            </a:r>
            <a:endParaRPr lang="x-none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C15507-C8A1-6E3B-049D-09B6B07FAD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31" y="259160"/>
            <a:ext cx="2232248" cy="2232248"/>
          </a:xfrm>
          <a:prstGeom prst="ellipse">
            <a:avLst/>
          </a:prstGeom>
        </p:spPr>
      </p:pic>
    </p:spTree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Мэдисон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79</TotalTime>
  <Words>517</Words>
  <Application>Microsoft Office PowerPoint</Application>
  <PresentationFormat>Экран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Мэдисон</vt:lpstr>
      <vt:lpstr>  Тәрбие жұмысының жүйесі</vt:lpstr>
      <vt:lpstr>Слайд 2</vt:lpstr>
      <vt:lpstr>Слайд 3</vt:lpstr>
      <vt:lpstr>Показатель квалификации  классных руководителей</vt:lpstr>
      <vt:lpstr>Слайд 5</vt:lpstr>
      <vt:lpstr>Слайд 6</vt:lpstr>
      <vt:lpstr>Слайд 7</vt:lpstr>
      <vt:lpstr> Уровень  воспитанности .    Динамика показаний    роста   уровня  воспитанности 2022-2024  год  </vt:lpstr>
      <vt:lpstr>Слайд 9</vt:lpstr>
      <vt:lpstr>Диаграмма образовательного  уровня родителей </vt:lpstr>
      <vt:lpstr> Степень активности участия родителей в  жизни школы </vt:lpstr>
      <vt:lpstr>Слайд 12</vt:lpstr>
      <vt:lpstr>Эмоциональное отношение учащихся  к обучению в школе</vt:lpstr>
      <vt:lpstr>Слайд 14</vt:lpstr>
      <vt:lpstr>Управление воспитательной системой </vt:lpstr>
      <vt:lpstr>Управленческая деятельность  имеет следующие направления: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Asus</cp:lastModifiedBy>
  <cp:revision>8</cp:revision>
  <dcterms:created xsi:type="dcterms:W3CDTF">2024-04-21T13:47:12Z</dcterms:created>
  <dcterms:modified xsi:type="dcterms:W3CDTF">2024-04-22T02:43:50Z</dcterms:modified>
</cp:coreProperties>
</file>